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59" r:id="rId4"/>
    <p:sldId id="284" r:id="rId5"/>
    <p:sldId id="285" r:id="rId6"/>
    <p:sldId id="260" r:id="rId7"/>
    <p:sldId id="261" r:id="rId8"/>
    <p:sldId id="262" r:id="rId9"/>
    <p:sldId id="286" r:id="rId10"/>
    <p:sldId id="263" r:id="rId11"/>
    <p:sldId id="291" r:id="rId12"/>
    <p:sldId id="290" r:id="rId13"/>
    <p:sldId id="287" r:id="rId14"/>
    <p:sldId id="288" r:id="rId15"/>
    <p:sldId id="289" r:id="rId16"/>
    <p:sldId id="292" r:id="rId17"/>
    <p:sldId id="283" r:id="rId18"/>
    <p:sldId id="277" r:id="rId19"/>
    <p:sldId id="278" r:id="rId20"/>
    <p:sldId id="280" r:id="rId21"/>
    <p:sldId id="281" r:id="rId22"/>
    <p:sldId id="276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68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C60E-CB58-4EDC-B69F-A7AF49235244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6614D-230D-45DD-A837-FD6A4D99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sr-Latn-CS" b="1" dirty="0" smtClean="0"/>
              <a:t>TEHNOLOGIJA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1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Lemljenje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 smtClean="0"/>
              <a:t>Postupak spajanja pomoću istopljenog dodatnog materijala gde se osnovni materijal ne topi (dodatni materijal ima nižu T</a:t>
            </a:r>
            <a:r>
              <a:rPr lang="sr-Latn-CS" baseline="-25000" dirty="0" smtClean="0"/>
              <a:t>toplj</a:t>
            </a:r>
            <a:r>
              <a:rPr lang="sr-Latn-CS" dirty="0" smtClean="0"/>
              <a:t>) od osn.mat.</a:t>
            </a:r>
          </a:p>
          <a:p>
            <a:r>
              <a:rPr lang="sr-Latn-CS" dirty="0" smtClean="0"/>
              <a:t>Ne uspostavljaju se atomske već difuzione sile</a:t>
            </a:r>
          </a:p>
          <a:p>
            <a:r>
              <a:rPr lang="sr-Latn-CS" dirty="0" smtClean="0"/>
              <a:t>Poželjno je da lem obuhvati stranice spoja i da prodre između elemenata spoja</a:t>
            </a:r>
          </a:p>
          <a:p>
            <a:r>
              <a:rPr lang="sr-Latn-CS" dirty="0" smtClean="0"/>
              <a:t>Obavezna je upotreba topitelja (osn.i dodatni materijal), koji služi za ukanjanje oksida i nešistoća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2667000" cy="5592763"/>
          </a:xfrm>
        </p:spPr>
        <p:txBody>
          <a:bodyPr/>
          <a:lstStyle/>
          <a:p>
            <a:r>
              <a:rPr lang="sr-Latn-CS" u="sng" dirty="0" smtClean="0"/>
              <a:t>Tipovi spojeva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Poželjni su spojevi sa većom kontaktnom površinom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2872545" y="35552"/>
            <a:ext cx="6213236" cy="672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Latn-CS" dirty="0" smtClean="0"/>
              <a:t>Lemljenje može biti:</a:t>
            </a:r>
          </a:p>
          <a:p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Meko (temperatura topljenja lema ispod 500</a:t>
            </a:r>
            <a:r>
              <a:rPr lang="sr-Latn-CS" baseline="30000" dirty="0" smtClean="0"/>
              <a:t>o</a:t>
            </a:r>
            <a:r>
              <a:rPr lang="sr-Latn-CS" dirty="0" smtClean="0"/>
              <a:t>C)</a:t>
            </a:r>
          </a:p>
          <a:p>
            <a:pPr marL="514350" indent="-514350">
              <a:buAutoNum type="arabicPeriod"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Tvrdo (temperatura topljenja lema iznad 500</a:t>
            </a:r>
            <a:r>
              <a:rPr lang="sr-Latn-CS" baseline="30000" dirty="0" smtClean="0"/>
              <a:t>o</a:t>
            </a:r>
            <a:r>
              <a:rPr lang="sr-Latn-CS" dirty="0" smtClean="0"/>
              <a:t>C)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 smtClean="0"/>
              <a:t>Prednosti nad zavarivanjem</a:t>
            </a:r>
            <a:r>
              <a:rPr lang="sr-Latn-CS" dirty="0" smtClean="0"/>
              <a:t>:</a:t>
            </a:r>
          </a:p>
          <a:p>
            <a:pPr>
              <a:buNone/>
            </a:pPr>
            <a:r>
              <a:rPr lang="sr-Latn-CS" dirty="0" smtClean="0"/>
              <a:t>-  </a:t>
            </a:r>
            <a:r>
              <a:rPr lang="en-US" dirty="0" smtClean="0"/>
              <a:t> </a:t>
            </a:r>
            <a:r>
              <a:rPr lang="sr-Latn-CS" dirty="0" smtClean="0"/>
              <a:t>Mogućnost spajanja svih materijala i spajanja raznorodnih materijala</a:t>
            </a:r>
          </a:p>
          <a:p>
            <a:pPr>
              <a:buFontTx/>
              <a:buChar char="-"/>
            </a:pPr>
            <a:r>
              <a:rPr lang="sr-Latn-CS" dirty="0" smtClean="0"/>
              <a:t>Manji unos toplote – manje deformacije</a:t>
            </a:r>
          </a:p>
          <a:p>
            <a:pPr>
              <a:buFontTx/>
              <a:buChar char="-"/>
            </a:pPr>
            <a:r>
              <a:rPr lang="sr-Latn-CS" dirty="0" smtClean="0"/>
              <a:t>Pogodnije za elemente malih dimenzija i malih tolerancija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r>
              <a:rPr lang="sr-Latn-CS" u="sng" dirty="0" smtClean="0"/>
              <a:t>Nedostaci u odnosu na zavarivanje</a:t>
            </a:r>
            <a:r>
              <a:rPr lang="sr-Latn-CS" dirty="0" smtClean="0"/>
              <a:t>:</a:t>
            </a:r>
          </a:p>
          <a:p>
            <a:pPr>
              <a:buNone/>
            </a:pPr>
            <a:r>
              <a:rPr lang="sr-Latn-CS" dirty="0" smtClean="0"/>
              <a:t>- </a:t>
            </a:r>
            <a:r>
              <a:rPr lang="en-US" dirty="0" smtClean="0"/>
              <a:t>  </a:t>
            </a:r>
            <a:r>
              <a:rPr lang="sr-Latn-CS" dirty="0" smtClean="0"/>
              <a:t>Generalno manja čvrstoća spoja</a:t>
            </a:r>
          </a:p>
          <a:p>
            <a:pPr>
              <a:buNone/>
            </a:pPr>
            <a:r>
              <a:rPr lang="sr-Latn-CS" dirty="0" smtClean="0"/>
              <a:t>- </a:t>
            </a:r>
            <a:r>
              <a:rPr lang="en-US" dirty="0" smtClean="0"/>
              <a:t>  </a:t>
            </a:r>
            <a:r>
              <a:rPr lang="sr-Latn-CS" dirty="0" smtClean="0"/>
              <a:t>Često su potrebni preklopni spojevi zbog povećanja površine kontakta i čvrstoće čime raste masa spoja (konstrukcije) 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Meko lemljenje</a:t>
            </a:r>
            <a:r>
              <a:rPr lang="sr-Latn-CS" dirty="0" smtClean="0"/>
              <a:t>: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Čvrstoća spoja 50-70 MPa (= čvrstoća lema)</a:t>
            </a:r>
          </a:p>
          <a:p>
            <a:pPr>
              <a:buFontTx/>
              <a:buChar char="-"/>
            </a:pPr>
            <a:r>
              <a:rPr lang="sr-Latn-CS" dirty="0" smtClean="0"/>
              <a:t>Koristi se dodatni materijal (lem) od legure </a:t>
            </a:r>
            <a:r>
              <a:rPr lang="sr-Latn-CS" u="sng" dirty="0" smtClean="0"/>
              <a:t>kalaja i olova </a:t>
            </a:r>
            <a:r>
              <a:rPr lang="sr-Latn-CS" dirty="0" smtClean="0"/>
              <a:t>(63-37, 60-40, 50-50%), kalaja i cinka ili cinka i aluminijuma, najčešće u obliku žice</a:t>
            </a:r>
          </a:p>
          <a:p>
            <a:pPr>
              <a:buFontTx/>
              <a:buChar char="-"/>
            </a:pPr>
            <a:r>
              <a:rPr lang="sr-Latn-CS" dirty="0" smtClean="0"/>
              <a:t>Zagrevanje lema vrši se električnim putem (lemilica), let-lampom, u peći, gorionikom ili laserom</a:t>
            </a:r>
          </a:p>
          <a:p>
            <a:pPr>
              <a:buFontTx/>
              <a:buChar char="-"/>
            </a:pPr>
            <a:r>
              <a:rPr lang="sr-Latn-CS" dirty="0" smtClean="0"/>
              <a:t>Primena: elektronika (kontakti), auto-industrija (hladnjaci, popravke), cevovodi, generalno kod komponenti malih dimenzija</a:t>
            </a:r>
          </a:p>
          <a:p>
            <a:pPr>
              <a:buFontTx/>
              <a:buChar char="-"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sr-Latn-CS" u="sng" dirty="0" smtClean="0"/>
              <a:t>Tvrdo lemljenje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Čvrstoća spoja do 500 Mpa</a:t>
            </a:r>
            <a:r>
              <a:rPr lang="en-US" dirty="0" smtClean="0"/>
              <a:t> </a:t>
            </a:r>
            <a:r>
              <a:rPr lang="sr-Latn-CS" dirty="0" smtClean="0"/>
              <a:t>(= čvrstoća lema)</a:t>
            </a:r>
          </a:p>
          <a:p>
            <a:pPr>
              <a:buFontTx/>
              <a:buChar char="-"/>
            </a:pPr>
            <a:r>
              <a:rPr lang="sr-Latn-CS" dirty="0" smtClean="0"/>
              <a:t>Lem je na bazi bakra (Cu-Ni, Cu-Zn, Cu-Ag), aluminijuma (Al-Si), nikla, srebra i dr., u obliku žice, paste, praha i dr.</a:t>
            </a:r>
          </a:p>
          <a:p>
            <a:pPr>
              <a:buFontTx/>
              <a:buChar char="-"/>
            </a:pPr>
            <a:r>
              <a:rPr lang="sr-Latn-CS" dirty="0" smtClean="0"/>
              <a:t>Zagrevanje lema gorionikom, indukciono, el.otporno, u peći, elektronskim snopom ili laserom</a:t>
            </a:r>
          </a:p>
          <a:p>
            <a:pPr>
              <a:buFontTx/>
              <a:buChar char="-"/>
            </a:pPr>
            <a:r>
              <a:rPr lang="sr-Latn-CS" u="sng" dirty="0" smtClean="0"/>
              <a:t>Primena</a:t>
            </a:r>
            <a:r>
              <a:rPr lang="sr-Latn-CS" dirty="0" smtClean="0"/>
              <a:t>: toplotna tehnika (izmenjivači tolote), cevovodi (tanke cevi, reparatura),...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03295"/>
            <a:ext cx="2971800" cy="255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3985846"/>
            <a:ext cx="3810000" cy="28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3827416"/>
            <a:ext cx="2209800" cy="303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1"/>
            <a:ext cx="3505200" cy="299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71800" y="2895600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5800" y="0"/>
            <a:ext cx="4648199" cy="314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Navarivanje tvrdih legura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Navarivanje tvrdih legura je nanošenje sloja materijala tehnikom srodnom zavarivanju sa ciljem povećanja tvrdoće</a:t>
            </a:r>
            <a:r>
              <a:rPr lang="en-US" dirty="0" smtClean="0"/>
              <a:t> -</a:t>
            </a:r>
            <a:r>
              <a:rPr lang="sr-Latn-CS" dirty="0" smtClean="0"/>
              <a:t> otpornosti na habanje</a:t>
            </a:r>
            <a:r>
              <a:rPr lang="en-US" dirty="0" smtClean="0"/>
              <a:t>, </a:t>
            </a:r>
            <a:r>
              <a:rPr lang="en-US" dirty="0" err="1" smtClean="0"/>
              <a:t>otpornosti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koroziju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oba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Te legure su teško topljive i teško obradive, pa se teži smanjenju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eliminaciji</a:t>
            </a:r>
            <a:r>
              <a:rPr lang="sr-Latn-CS" dirty="0" smtClean="0"/>
              <a:t> naknadne mašinske obrade.</a:t>
            </a:r>
            <a:endParaRPr lang="en-US" dirty="0" smtClean="0"/>
          </a:p>
          <a:p>
            <a:r>
              <a:rPr lang="en-US" dirty="0" err="1" smtClean="0"/>
              <a:t>Npr</a:t>
            </a:r>
            <a:r>
              <a:rPr lang="en-US" dirty="0" smtClean="0"/>
              <a:t>.: </a:t>
            </a:r>
            <a:r>
              <a:rPr lang="en-US" dirty="0" err="1" smtClean="0"/>
              <a:t>teži</a:t>
            </a:r>
            <a:r>
              <a:rPr lang="en-US" dirty="0" smtClean="0"/>
              <a:t> se </a:t>
            </a:r>
            <a:r>
              <a:rPr lang="en-US" dirty="0" err="1" smtClean="0"/>
              <a:t>postizanju</a:t>
            </a:r>
            <a:r>
              <a:rPr lang="en-US" dirty="0" smtClean="0"/>
              <a:t> </a:t>
            </a:r>
            <a:r>
              <a:rPr lang="en-US" dirty="0" err="1" smtClean="0"/>
              <a:t>meh.osobina</a:t>
            </a:r>
            <a:r>
              <a:rPr lang="en-US" dirty="0" smtClean="0"/>
              <a:t> </a:t>
            </a:r>
            <a:r>
              <a:rPr lang="en-US" dirty="0" err="1" smtClean="0"/>
              <a:t>alatnih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korozionom</a:t>
            </a:r>
            <a:r>
              <a:rPr lang="en-US" dirty="0" smtClean="0"/>
              <a:t> </a:t>
            </a:r>
            <a:r>
              <a:rPr lang="en-US" dirty="0" err="1" smtClean="0"/>
              <a:t>otpornošću</a:t>
            </a:r>
            <a:r>
              <a:rPr lang="en-US" dirty="0" smtClean="0"/>
              <a:t> </a:t>
            </a:r>
            <a:r>
              <a:rPr lang="en-US" dirty="0" err="1" smtClean="0"/>
              <a:t>austenitnih</a:t>
            </a:r>
            <a:r>
              <a:rPr lang="en-US" dirty="0" smtClean="0"/>
              <a:t> </a:t>
            </a:r>
            <a:r>
              <a:rPr lang="en-US" dirty="0" err="1" smtClean="0"/>
              <a:t>nerđajućih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Tehnike nanošenja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sr-Latn-CS" dirty="0" smtClean="0"/>
              <a:t>Tehnike elektrolučnog navarivanja (REL, TIG, MIG</a:t>
            </a:r>
            <a:r>
              <a:rPr lang="en-US" dirty="0" smtClean="0"/>
              <a:t>, EPP</a:t>
            </a:r>
            <a:r>
              <a:rPr lang="sr-Latn-CS" dirty="0" smtClean="0"/>
              <a:t>)</a:t>
            </a:r>
          </a:p>
          <a:p>
            <a:r>
              <a:rPr lang="sr-Latn-CS" dirty="0" smtClean="0"/>
              <a:t>Tehnike gasnog navarivanja</a:t>
            </a:r>
          </a:p>
          <a:p>
            <a:r>
              <a:rPr lang="sr-Latn-CS" dirty="0" smtClean="0"/>
              <a:t>Tehnike navarivanja naprskavanjem (HVOF, plazma, el.lukom)</a:t>
            </a:r>
            <a:r>
              <a:rPr lang="en-US" dirty="0" smtClean="0"/>
              <a:t> - </a:t>
            </a:r>
            <a:r>
              <a:rPr lang="en-US" dirty="0" err="1" smtClean="0"/>
              <a:t>metalizacija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Elektrolučno</a:t>
            </a:r>
            <a:r>
              <a:rPr lang="en-US" dirty="0" smtClean="0"/>
              <a:t> </a:t>
            </a:r>
            <a:r>
              <a:rPr lang="en-US" dirty="0" err="1" smtClean="0"/>
              <a:t>navarivanje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1"/>
            <a:ext cx="3810000" cy="472439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Postupci</a:t>
            </a:r>
            <a:r>
              <a:rPr lang="en-US" dirty="0" smtClean="0"/>
              <a:t> REL, MIG, TIG, EPP, </a:t>
            </a:r>
            <a:r>
              <a:rPr lang="en-US" dirty="0" err="1" smtClean="0"/>
              <a:t>sa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Navarivanjem</a:t>
            </a:r>
            <a:r>
              <a:rPr lang="en-US" dirty="0" smtClean="0"/>
              <a:t> </a:t>
            </a:r>
            <a:r>
              <a:rPr lang="en-US" dirty="0" err="1" smtClean="0"/>
              <a:t>dodatnim</a:t>
            </a:r>
            <a:r>
              <a:rPr lang="en-US" dirty="0" smtClean="0"/>
              <a:t> </a:t>
            </a:r>
            <a:r>
              <a:rPr lang="en-US" dirty="0" err="1" smtClean="0"/>
              <a:t>materijalom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 (REL,MIG-</a:t>
            </a:r>
            <a:r>
              <a:rPr lang="en-US" dirty="0" err="1" smtClean="0"/>
              <a:t>elektroda;TIG</a:t>
            </a:r>
            <a:r>
              <a:rPr lang="en-US" dirty="0" smtClean="0"/>
              <a:t>-</a:t>
            </a:r>
            <a:r>
              <a:rPr lang="en-US" dirty="0" err="1" smtClean="0"/>
              <a:t>dodatni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Navarivanje</a:t>
            </a:r>
            <a:r>
              <a:rPr lang="en-US" dirty="0" smtClean="0"/>
              <a:t> </a:t>
            </a:r>
            <a:r>
              <a:rPr lang="en-US" dirty="0" err="1" smtClean="0"/>
              <a:t>ugljenom</a:t>
            </a:r>
            <a:r>
              <a:rPr lang="en-US" dirty="0" smtClean="0"/>
              <a:t> </a:t>
            </a:r>
            <a:r>
              <a:rPr lang="en-US" dirty="0" err="1" smtClean="0"/>
              <a:t>elektrodom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(REL,TIG)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8600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399" y="4648200"/>
            <a:ext cx="51816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srodne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Oksiacetilensko rezanje</a:t>
            </a:r>
          </a:p>
          <a:p>
            <a:r>
              <a:rPr lang="sr-Latn-CS" dirty="0" smtClean="0"/>
              <a:t>Rezanje plazmom</a:t>
            </a:r>
          </a:p>
          <a:p>
            <a:r>
              <a:rPr lang="sr-Latn-CS" dirty="0" smtClean="0"/>
              <a:t>Elektrolučno rezanje</a:t>
            </a:r>
          </a:p>
          <a:p>
            <a:r>
              <a:rPr lang="sr-Latn-CS" dirty="0" smtClean="0"/>
              <a:t>Rezanje pod vodom</a:t>
            </a:r>
          </a:p>
          <a:p>
            <a:r>
              <a:rPr lang="sr-Latn-CS" dirty="0" smtClean="0"/>
              <a:t>Lemljenje</a:t>
            </a:r>
          </a:p>
          <a:p>
            <a:r>
              <a:rPr lang="sr-Latn-CS" dirty="0" smtClean="0"/>
              <a:t>Lepljenje</a:t>
            </a:r>
          </a:p>
          <a:p>
            <a:r>
              <a:rPr lang="sr-Latn-CS" dirty="0" smtClean="0"/>
              <a:t>Navarivanje</a:t>
            </a:r>
          </a:p>
          <a:p>
            <a:r>
              <a:rPr lang="sr-Latn-CS" dirty="0" smtClean="0"/>
              <a:t>Metalizacija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6858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u="sng" dirty="0" smtClean="0"/>
              <a:t> </a:t>
            </a:r>
            <a:r>
              <a:rPr lang="en-US" sz="3200" u="sng" dirty="0" err="1" smtClean="0"/>
              <a:t>Specifičnosti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širok</a:t>
            </a:r>
            <a:r>
              <a:rPr lang="en-US" sz="3200" dirty="0" smtClean="0"/>
              <a:t> </a:t>
            </a:r>
            <a:r>
              <a:rPr lang="en-US" sz="3200" dirty="0" err="1" smtClean="0"/>
              <a:t>dijapazon</a:t>
            </a:r>
            <a:r>
              <a:rPr lang="en-US" sz="3200" dirty="0" smtClean="0"/>
              <a:t> </a:t>
            </a:r>
            <a:r>
              <a:rPr lang="en-US" sz="3200" dirty="0" err="1" smtClean="0"/>
              <a:t>materijala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navarivanje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mogućnost</a:t>
            </a:r>
            <a:r>
              <a:rPr lang="en-US" sz="3200" dirty="0" smtClean="0"/>
              <a:t> </a:t>
            </a:r>
            <a:r>
              <a:rPr lang="en-US" sz="3200" dirty="0" err="1" smtClean="0"/>
              <a:t>upotrebe</a:t>
            </a:r>
            <a:r>
              <a:rPr lang="en-US" sz="3200" dirty="0" smtClean="0"/>
              <a:t> </a:t>
            </a:r>
            <a:r>
              <a:rPr lang="en-US" sz="3200" dirty="0" err="1" smtClean="0"/>
              <a:t>postojeće</a:t>
            </a:r>
            <a:r>
              <a:rPr lang="en-US" sz="3200" dirty="0" smtClean="0"/>
              <a:t> </a:t>
            </a:r>
            <a:r>
              <a:rPr lang="en-US" sz="3200" dirty="0" err="1" smtClean="0"/>
              <a:t>opreme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     </a:t>
            </a:r>
          </a:p>
          <a:p>
            <a:r>
              <a:rPr lang="en-US" sz="3200" dirty="0" smtClean="0"/>
              <a:t>  </a:t>
            </a:r>
            <a:r>
              <a:rPr lang="en-US" sz="3200" dirty="0" err="1" smtClean="0"/>
              <a:t>zavarivanje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 MIG, EPP </a:t>
            </a:r>
            <a:r>
              <a:rPr lang="en-US" sz="3200" dirty="0" err="1" smtClean="0"/>
              <a:t>mogućnost</a:t>
            </a:r>
            <a:r>
              <a:rPr lang="en-US" sz="3200" dirty="0" smtClean="0"/>
              <a:t> </a:t>
            </a:r>
            <a:r>
              <a:rPr lang="en-US" sz="3200" dirty="0" err="1" smtClean="0"/>
              <a:t>automatizacije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niska</a:t>
            </a:r>
            <a:r>
              <a:rPr lang="en-US" sz="3200" dirty="0" smtClean="0"/>
              <a:t> </a:t>
            </a:r>
            <a:r>
              <a:rPr lang="en-US" sz="3200" dirty="0" err="1" smtClean="0"/>
              <a:t>cena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prenosni</a:t>
            </a:r>
            <a:r>
              <a:rPr lang="en-US" sz="3200" dirty="0" smtClean="0"/>
              <a:t> </a:t>
            </a:r>
            <a:r>
              <a:rPr lang="en-US" sz="3200" dirty="0" err="1" smtClean="0"/>
              <a:t>uređaji</a:t>
            </a:r>
            <a:r>
              <a:rPr lang="en-US" sz="3200" dirty="0" smtClean="0"/>
              <a:t>, </a:t>
            </a:r>
            <a:r>
              <a:rPr lang="en-US" sz="3200" dirty="0" err="1" smtClean="0"/>
              <a:t>mogućnost</a:t>
            </a:r>
            <a:r>
              <a:rPr lang="en-US" sz="3200" dirty="0" smtClean="0"/>
              <a:t> </a:t>
            </a:r>
            <a:r>
              <a:rPr lang="en-US" sz="3200" dirty="0" err="1" smtClean="0"/>
              <a:t>terenskog</a:t>
            </a:r>
            <a:r>
              <a:rPr lang="en-US" sz="3200" dirty="0" smtClean="0"/>
              <a:t> </a:t>
            </a:r>
            <a:r>
              <a:rPr lang="en-US" sz="3200" dirty="0" err="1" smtClean="0"/>
              <a:t>rada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Gasno</a:t>
            </a:r>
            <a:r>
              <a:rPr lang="en-US" dirty="0" smtClean="0"/>
              <a:t> </a:t>
            </a:r>
            <a:r>
              <a:rPr lang="en-US" dirty="0" err="1" smtClean="0"/>
              <a:t>navarivanje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1905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Koristi</a:t>
            </a:r>
            <a:r>
              <a:rPr lang="en-US" sz="2800" dirty="0" smtClean="0"/>
              <a:t> se </a:t>
            </a:r>
            <a:r>
              <a:rPr lang="en-US" sz="2800" dirty="0" err="1" smtClean="0"/>
              <a:t>posebni</a:t>
            </a:r>
            <a:r>
              <a:rPr lang="en-US" sz="2800" dirty="0" smtClean="0"/>
              <a:t> </a:t>
            </a:r>
            <a:r>
              <a:rPr lang="en-US" sz="2800" dirty="0" err="1" smtClean="0"/>
              <a:t>gorionik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mogućnošću</a:t>
            </a:r>
            <a:r>
              <a:rPr lang="en-US" sz="2800" dirty="0" smtClean="0"/>
              <a:t> </a:t>
            </a:r>
            <a:r>
              <a:rPr lang="en-US" sz="2800" dirty="0" err="1" smtClean="0"/>
              <a:t>unosa</a:t>
            </a:r>
            <a:r>
              <a:rPr lang="en-US" sz="2800" dirty="0" smtClean="0"/>
              <a:t> </a:t>
            </a:r>
            <a:r>
              <a:rPr lang="en-US" sz="2800" dirty="0" err="1" smtClean="0"/>
              <a:t>praha</a:t>
            </a:r>
            <a:r>
              <a:rPr lang="en-US" sz="2800" dirty="0" smtClean="0"/>
              <a:t>.</a:t>
            </a:r>
          </a:p>
          <a:p>
            <a:r>
              <a:rPr lang="en-US" sz="2800" u="sng" dirty="0" err="1" smtClean="0"/>
              <a:t>Specifičnosti</a:t>
            </a:r>
            <a:r>
              <a:rPr lang="en-US" sz="2800" dirty="0" smtClean="0"/>
              <a:t>: 	</a:t>
            </a:r>
          </a:p>
          <a:p>
            <a:pPr>
              <a:buFontTx/>
              <a:buChar char="-"/>
            </a:pPr>
            <a:r>
              <a:rPr lang="en-US" sz="2800" dirty="0" err="1" smtClean="0"/>
              <a:t>visoka</a:t>
            </a:r>
            <a:r>
              <a:rPr lang="en-US" sz="2800" dirty="0" smtClean="0"/>
              <a:t> </a:t>
            </a:r>
            <a:r>
              <a:rPr lang="en-US" sz="2800" dirty="0" err="1" smtClean="0"/>
              <a:t>fleksibilnost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jednostavna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jeftina</a:t>
            </a:r>
            <a:r>
              <a:rPr lang="en-US" sz="2800" dirty="0" smtClean="0"/>
              <a:t> </a:t>
            </a:r>
            <a:r>
              <a:rPr lang="en-US" sz="2800" dirty="0" err="1" smtClean="0"/>
              <a:t>metoda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idealno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navarivanje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			  </a:t>
            </a:r>
            <a:r>
              <a:rPr lang="en-US" sz="2800" dirty="0" err="1" smtClean="0"/>
              <a:t>ivicama</a:t>
            </a:r>
            <a:r>
              <a:rPr lang="en-US" sz="2800" dirty="0" smtClean="0"/>
              <a:t> </a:t>
            </a:r>
            <a:r>
              <a:rPr lang="en-US" sz="2800" dirty="0" err="1" smtClean="0"/>
              <a:t>osnovnog</a:t>
            </a:r>
            <a:r>
              <a:rPr lang="en-US" sz="2800" dirty="0" smtClean="0"/>
              <a:t>        				  </a:t>
            </a:r>
            <a:r>
              <a:rPr lang="en-US" sz="2800" dirty="0" err="1" smtClean="0"/>
              <a:t>materijala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male </a:t>
            </a:r>
            <a:r>
              <a:rPr lang="en-US" sz="2800" dirty="0" err="1" smtClean="0"/>
              <a:t>deformacije</a:t>
            </a:r>
            <a:r>
              <a:rPr lang="en-US" sz="2800" dirty="0" smtClean="0"/>
              <a:t> </a:t>
            </a:r>
            <a:r>
              <a:rPr lang="en-US" sz="2800" dirty="0" err="1" smtClean="0"/>
              <a:t>zbog</a:t>
            </a:r>
            <a:r>
              <a:rPr lang="en-US" sz="2800" dirty="0" smtClean="0"/>
              <a:t> 				  </a:t>
            </a:r>
            <a:r>
              <a:rPr lang="en-US" sz="2800" dirty="0" err="1" smtClean="0"/>
              <a:t>umerenog</a:t>
            </a:r>
            <a:r>
              <a:rPr lang="en-US" sz="2800" dirty="0" smtClean="0"/>
              <a:t> </a:t>
            </a:r>
            <a:r>
              <a:rPr lang="en-US" sz="2800" dirty="0" err="1" smtClean="0"/>
              <a:t>unosa</a:t>
            </a:r>
            <a:r>
              <a:rPr lang="en-US" sz="2800" dirty="0" smtClean="0"/>
              <a:t> </a:t>
            </a:r>
            <a:r>
              <a:rPr lang="en-US" sz="2800" dirty="0" err="1" smtClean="0"/>
              <a:t>toplote</a:t>
            </a:r>
            <a:endParaRPr lang="en-US" sz="2800" dirty="0"/>
          </a:p>
        </p:txBody>
      </p:sp>
      <p:pic>
        <p:nvPicPr>
          <p:cNvPr id="4" name="Picture 2" descr="Hardfacing Alloys | Powder Weld Depos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605741"/>
            <a:ext cx="4425820" cy="4252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sličan</a:t>
            </a:r>
            <a:r>
              <a:rPr lang="en-US" dirty="0" smtClean="0"/>
              <a:t> </a:t>
            </a:r>
            <a:r>
              <a:rPr lang="en-US" dirty="0" err="1" smtClean="0"/>
              <a:t>navarivanju</a:t>
            </a:r>
            <a:r>
              <a:rPr lang="en-US" dirty="0" smtClean="0"/>
              <a:t> 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manjim</a:t>
            </a:r>
            <a:r>
              <a:rPr lang="en-US" dirty="0" smtClean="0"/>
              <a:t> </a:t>
            </a:r>
            <a:r>
              <a:rPr lang="en-US" dirty="0" err="1" smtClean="0"/>
              <a:t>debljinama</a:t>
            </a:r>
            <a:r>
              <a:rPr lang="en-US" dirty="0" smtClean="0"/>
              <a:t> </a:t>
            </a:r>
            <a:r>
              <a:rPr lang="en-US" dirty="0" err="1" smtClean="0"/>
              <a:t>nanošenja</a:t>
            </a:r>
            <a:endParaRPr lang="en-US" dirty="0" smtClean="0"/>
          </a:p>
          <a:p>
            <a:r>
              <a:rPr lang="en-US" dirty="0" err="1" smtClean="0"/>
              <a:t>Koriste</a:t>
            </a:r>
            <a:r>
              <a:rPr lang="en-US" dirty="0" smtClean="0"/>
              <a:t> se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navarivanja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Plamenom</a:t>
            </a:r>
            <a:r>
              <a:rPr lang="en-US" dirty="0" smtClean="0"/>
              <a:t> (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prahom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žicom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 HVOF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Električnim</a:t>
            </a:r>
            <a:r>
              <a:rPr lang="en-US" dirty="0" smtClean="0"/>
              <a:t> </a:t>
            </a:r>
            <a:r>
              <a:rPr lang="en-US" dirty="0" err="1" smtClean="0"/>
              <a:t>lukom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Plazmom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Plamenom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prahom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(Combustion powder spraying)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Sličan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gasno</a:t>
            </a:r>
            <a:r>
              <a:rPr lang="en-US" sz="2800" dirty="0" smtClean="0"/>
              <a:t> </a:t>
            </a:r>
            <a:r>
              <a:rPr lang="en-US" sz="2800" dirty="0" err="1" smtClean="0"/>
              <a:t>navarivanje</a:t>
            </a:r>
            <a:r>
              <a:rPr lang="en-US" sz="2800" dirty="0" smtClean="0"/>
              <a:t>, s </a:t>
            </a:r>
            <a:r>
              <a:rPr lang="en-US" sz="2800" dirty="0" err="1" smtClean="0"/>
              <a:t>razlikom</a:t>
            </a:r>
            <a:r>
              <a:rPr lang="en-US" sz="2800" dirty="0" smtClean="0"/>
              <a:t> </a:t>
            </a:r>
            <a:r>
              <a:rPr lang="en-US" sz="2800" dirty="0" err="1" smtClean="0"/>
              <a:t>što</a:t>
            </a:r>
            <a:r>
              <a:rPr lang="en-US" sz="2800" dirty="0" smtClean="0"/>
              <a:t> se </a:t>
            </a:r>
            <a:r>
              <a:rPr lang="en-US" sz="2800" dirty="0" err="1" smtClean="0"/>
              <a:t>vrši</a:t>
            </a:r>
            <a:r>
              <a:rPr lang="en-US" sz="2800" dirty="0" smtClean="0"/>
              <a:t> pod </a:t>
            </a:r>
            <a:r>
              <a:rPr lang="en-US" sz="2800" dirty="0" err="1" smtClean="0"/>
              <a:t>pritiskom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Tradicionalan</a:t>
            </a:r>
            <a:r>
              <a:rPr lang="en-US" sz="2800" dirty="0" smtClean="0"/>
              <a:t> </a:t>
            </a:r>
            <a:r>
              <a:rPr lang="en-US" sz="2800" dirty="0" err="1" smtClean="0"/>
              <a:t>proces</a:t>
            </a:r>
            <a:r>
              <a:rPr lang="en-US" sz="2800" dirty="0" smtClean="0"/>
              <a:t>, </a:t>
            </a:r>
            <a:r>
              <a:rPr lang="en-US" sz="2800" dirty="0" err="1" smtClean="0"/>
              <a:t>nije</a:t>
            </a:r>
            <a:r>
              <a:rPr lang="en-US" sz="2800" dirty="0" smtClean="0"/>
              <a:t> </a:t>
            </a:r>
            <a:r>
              <a:rPr lang="en-US" sz="2800" dirty="0" err="1" smtClean="0"/>
              <a:t>lak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kontrolu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Navareni</a:t>
            </a:r>
            <a:r>
              <a:rPr lang="en-US" sz="2800" dirty="0" smtClean="0"/>
              <a:t> </a:t>
            </a:r>
            <a:r>
              <a:rPr lang="en-US" sz="2800" dirty="0" err="1" smtClean="0"/>
              <a:t>sloj</a:t>
            </a:r>
            <a:r>
              <a:rPr lang="en-US" sz="2800" dirty="0" smtClean="0"/>
              <a:t> </a:t>
            </a:r>
            <a:r>
              <a:rPr lang="en-US" sz="2800" dirty="0" err="1" smtClean="0"/>
              <a:t>sadrži</a:t>
            </a:r>
            <a:r>
              <a:rPr lang="en-US" sz="2800" dirty="0" smtClean="0"/>
              <a:t> </a:t>
            </a:r>
            <a:r>
              <a:rPr lang="en-US" sz="2800" dirty="0" err="1" smtClean="0"/>
              <a:t>okside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pore.</a:t>
            </a:r>
            <a:endParaRPr lang="en-US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814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Plamenom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(Combustion wire spraying)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Sličan</a:t>
            </a:r>
            <a:r>
              <a:rPr lang="en-US" dirty="0" smtClean="0"/>
              <a:t> </a:t>
            </a:r>
            <a:r>
              <a:rPr lang="en-US" dirty="0" err="1" smtClean="0"/>
              <a:t>prethodnom</a:t>
            </a:r>
            <a:r>
              <a:rPr lang="en-US" dirty="0" smtClean="0"/>
              <a:t>, ne </a:t>
            </a:r>
            <a:r>
              <a:rPr lang="en-US" dirty="0" err="1" smtClean="0"/>
              <a:t>nanosi</a:t>
            </a:r>
            <a:r>
              <a:rPr lang="en-US" dirty="0" smtClean="0"/>
              <a:t> se </a:t>
            </a:r>
            <a:r>
              <a:rPr lang="en-US" dirty="0" err="1" smtClean="0"/>
              <a:t>prah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žica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62276"/>
            <a:ext cx="5181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velocity oxy fuel (HVOF)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Javlja</a:t>
            </a:r>
            <a:r>
              <a:rPr lang="en-US" sz="2800" dirty="0" smtClean="0"/>
              <a:t> se </a:t>
            </a:r>
            <a:r>
              <a:rPr lang="en-US" sz="2800" dirty="0" err="1" smtClean="0"/>
              <a:t>velika</a:t>
            </a:r>
            <a:r>
              <a:rPr lang="en-US" sz="2800" dirty="0" smtClean="0"/>
              <a:t> </a:t>
            </a:r>
            <a:r>
              <a:rPr lang="en-US" sz="2800" dirty="0" err="1" smtClean="0"/>
              <a:t>ekspanzija</a:t>
            </a:r>
            <a:r>
              <a:rPr lang="en-US" sz="2800" dirty="0" smtClean="0"/>
              <a:t> </a:t>
            </a:r>
            <a:r>
              <a:rPr lang="en-US" sz="2800" dirty="0" err="1" smtClean="0"/>
              <a:t>sagorelih</a:t>
            </a:r>
            <a:r>
              <a:rPr lang="en-US" sz="2800" dirty="0" smtClean="0"/>
              <a:t> </a:t>
            </a:r>
            <a:r>
              <a:rPr lang="en-US" sz="2800" dirty="0" err="1" smtClean="0"/>
              <a:t>gasova</a:t>
            </a:r>
            <a:r>
              <a:rPr lang="en-US" sz="2800" dirty="0" smtClean="0"/>
              <a:t> (</a:t>
            </a:r>
            <a:r>
              <a:rPr lang="en-US" sz="2800" dirty="0" err="1" smtClean="0"/>
              <a:t>vodonik</a:t>
            </a:r>
            <a:r>
              <a:rPr lang="en-US" sz="2800" dirty="0" smtClean="0"/>
              <a:t>, </a:t>
            </a:r>
            <a:r>
              <a:rPr lang="en-US" sz="2800" dirty="0" err="1" smtClean="0"/>
              <a:t>kerozin</a:t>
            </a:r>
            <a:r>
              <a:rPr lang="en-US" sz="2800" dirty="0" smtClean="0"/>
              <a:t>) </a:t>
            </a:r>
            <a:r>
              <a:rPr lang="en-US" sz="2800" dirty="0" err="1" smtClean="0"/>
              <a:t>koji</a:t>
            </a:r>
            <a:r>
              <a:rPr lang="en-US" sz="2800" dirty="0" smtClean="0"/>
              <a:t> tope </a:t>
            </a:r>
            <a:r>
              <a:rPr lang="en-US" sz="2800" dirty="0" err="1" smtClean="0"/>
              <a:t>prah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zbog</a:t>
            </a:r>
            <a:r>
              <a:rPr lang="en-US" sz="2800" dirty="0" smtClean="0"/>
              <a:t> </a:t>
            </a:r>
            <a:r>
              <a:rPr lang="en-US" sz="2800" dirty="0" err="1" smtClean="0"/>
              <a:t>oblika</a:t>
            </a:r>
            <a:r>
              <a:rPr lang="en-US" sz="2800" dirty="0" smtClean="0"/>
              <a:t> </a:t>
            </a:r>
            <a:r>
              <a:rPr lang="en-US" sz="2800" dirty="0" err="1" smtClean="0"/>
              <a:t>mlaznika</a:t>
            </a:r>
            <a:r>
              <a:rPr lang="en-US" sz="2800" dirty="0" smtClean="0"/>
              <a:t> </a:t>
            </a:r>
            <a:r>
              <a:rPr lang="en-US" sz="2800" dirty="0" err="1" smtClean="0"/>
              <a:t>izlaze</a:t>
            </a:r>
            <a:r>
              <a:rPr lang="en-US" sz="2800" dirty="0" smtClean="0"/>
              <a:t> </a:t>
            </a:r>
            <a:r>
              <a:rPr lang="en-US" sz="2800" dirty="0" err="1" smtClean="0"/>
              <a:t>nadzvučnom</a:t>
            </a:r>
            <a:r>
              <a:rPr lang="en-US" sz="2800" dirty="0" smtClean="0"/>
              <a:t> </a:t>
            </a:r>
            <a:r>
              <a:rPr lang="en-US" sz="2800" dirty="0" err="1" smtClean="0"/>
              <a:t>brzinom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Velika</a:t>
            </a:r>
            <a:r>
              <a:rPr lang="en-US" sz="2800" dirty="0" smtClean="0"/>
              <a:t> </a:t>
            </a:r>
            <a:r>
              <a:rPr lang="en-US" sz="2800" dirty="0" err="1" smtClean="0"/>
              <a:t>gustina</a:t>
            </a:r>
            <a:r>
              <a:rPr lang="en-US" sz="2800" dirty="0" smtClean="0"/>
              <a:t> (mala </a:t>
            </a:r>
            <a:r>
              <a:rPr lang="en-US" sz="2800" dirty="0" err="1" smtClean="0"/>
              <a:t>poroznost</a:t>
            </a:r>
            <a:r>
              <a:rPr lang="en-US" sz="2800" dirty="0" smtClean="0"/>
              <a:t>)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kvalitet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površine</a:t>
            </a:r>
            <a:r>
              <a:rPr lang="en-US" sz="2800" dirty="0" smtClean="0"/>
              <a:t> </a:t>
            </a:r>
            <a:r>
              <a:rPr lang="en-US" sz="2800" dirty="0" err="1" smtClean="0"/>
              <a:t>navarenog</a:t>
            </a:r>
            <a:r>
              <a:rPr lang="en-US" sz="2800" dirty="0" smtClean="0"/>
              <a:t> </a:t>
            </a:r>
            <a:r>
              <a:rPr lang="en-US" sz="2800" dirty="0" err="1" smtClean="0"/>
              <a:t>sloja</a:t>
            </a:r>
            <a:r>
              <a:rPr lang="en-US" sz="2800" dirty="0" smtClean="0"/>
              <a:t>, </a:t>
            </a:r>
            <a:r>
              <a:rPr lang="en-US" sz="2800" dirty="0" err="1" smtClean="0"/>
              <a:t>mali</a:t>
            </a:r>
            <a:r>
              <a:rPr lang="en-US" sz="2800" dirty="0" smtClean="0"/>
              <a:t> </a:t>
            </a:r>
            <a:r>
              <a:rPr lang="en-US" sz="2800" dirty="0" err="1" smtClean="0"/>
              <a:t>uticaj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osnovni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</a:t>
            </a:r>
            <a:r>
              <a:rPr lang="en-US" sz="2800" dirty="0" smtClean="0"/>
              <a:t> </a:t>
            </a:r>
            <a:r>
              <a:rPr lang="en-US" sz="2800" dirty="0" err="1" smtClean="0"/>
              <a:t>zbog</a:t>
            </a:r>
            <a:r>
              <a:rPr lang="en-US" sz="2800" dirty="0" smtClean="0"/>
              <a:t> </a:t>
            </a:r>
            <a:r>
              <a:rPr lang="en-US" sz="2800" dirty="0" err="1" smtClean="0"/>
              <a:t>relativno</a:t>
            </a:r>
            <a:r>
              <a:rPr lang="en-US" sz="2800" dirty="0" smtClean="0"/>
              <a:t> </a:t>
            </a:r>
            <a:r>
              <a:rPr lang="en-US" sz="2800" dirty="0" err="1" smtClean="0"/>
              <a:t>niske</a:t>
            </a:r>
            <a:r>
              <a:rPr lang="en-US" sz="2800" dirty="0" smtClean="0"/>
              <a:t> temperature.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962400"/>
            <a:ext cx="42672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Električnim</a:t>
            </a:r>
            <a:r>
              <a:rPr lang="en-US" dirty="0" smtClean="0"/>
              <a:t> </a:t>
            </a:r>
            <a:r>
              <a:rPr lang="en-US" dirty="0" err="1" smtClean="0"/>
              <a:t>lukom</a:t>
            </a:r>
            <a:r>
              <a:rPr lang="en-US" dirty="0" smtClean="0"/>
              <a:t> (Electric Arc)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err="1" smtClean="0"/>
              <a:t>Električni</a:t>
            </a:r>
            <a:r>
              <a:rPr lang="en-US" dirty="0" smtClean="0"/>
              <a:t> </a:t>
            </a:r>
            <a:r>
              <a:rPr lang="en-US" dirty="0" err="1" smtClean="0"/>
              <a:t>luk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, a </a:t>
            </a:r>
            <a:r>
              <a:rPr lang="en-US" dirty="0" err="1" smtClean="0"/>
              <a:t>vazdušnom</a:t>
            </a:r>
            <a:r>
              <a:rPr lang="en-US" dirty="0" smtClean="0"/>
              <a:t> </a:t>
            </a:r>
            <a:r>
              <a:rPr lang="en-US" dirty="0" err="1" smtClean="0"/>
              <a:t>strujom</a:t>
            </a:r>
            <a:r>
              <a:rPr lang="en-US" dirty="0" smtClean="0"/>
              <a:t> se </a:t>
            </a:r>
            <a:r>
              <a:rPr lang="en-US" dirty="0" err="1" smtClean="0"/>
              <a:t>istopljeni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</a:t>
            </a:r>
            <a:r>
              <a:rPr lang="en-US" dirty="0" err="1" smtClean="0"/>
              <a:t>nanosi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metalizaciju</a:t>
            </a:r>
            <a:r>
              <a:rPr lang="en-US" dirty="0" smtClean="0"/>
              <a:t> </a:t>
            </a:r>
            <a:r>
              <a:rPr lang="en-US" dirty="0" err="1" smtClean="0"/>
              <a:t>plamenom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prahom</a:t>
            </a:r>
            <a:r>
              <a:rPr lang="en-US" dirty="0" smtClean="0"/>
              <a:t>/</a:t>
            </a:r>
            <a:r>
              <a:rPr lang="en-US" dirty="0" err="1" smtClean="0"/>
              <a:t>žicom</a:t>
            </a:r>
            <a:r>
              <a:rPr lang="en-US" dirty="0" smtClean="0"/>
              <a:t>, 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navarivanja</a:t>
            </a:r>
            <a:r>
              <a:rPr lang="en-US" dirty="0" smtClean="0"/>
              <a:t>, </a:t>
            </a:r>
            <a:r>
              <a:rPr lang="en-US" dirty="0" err="1" smtClean="0"/>
              <a:t>bolja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, </a:t>
            </a:r>
            <a:r>
              <a:rPr lang="en-US" dirty="0" err="1" smtClean="0"/>
              <a:t>kvalitetniji</a:t>
            </a:r>
            <a:r>
              <a:rPr lang="en-US" dirty="0" smtClean="0"/>
              <a:t> </a:t>
            </a:r>
            <a:r>
              <a:rPr lang="en-US" dirty="0" err="1" smtClean="0"/>
              <a:t>navareni</a:t>
            </a:r>
            <a:r>
              <a:rPr lang="en-US" dirty="0" smtClean="0"/>
              <a:t> </a:t>
            </a:r>
            <a:r>
              <a:rPr lang="en-US" dirty="0" err="1" smtClean="0"/>
              <a:t>slojevi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267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Plazma</a:t>
            </a:r>
            <a:r>
              <a:rPr lang="en-US" dirty="0" smtClean="0"/>
              <a:t> (Plasma)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plazma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(</a:t>
            </a:r>
            <a:r>
              <a:rPr lang="en-US" dirty="0" err="1" smtClean="0"/>
              <a:t>jonizovan</a:t>
            </a:r>
            <a:r>
              <a:rPr lang="en-US" dirty="0" smtClean="0"/>
              <a:t> gas)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 </a:t>
            </a:r>
            <a:r>
              <a:rPr lang="en-US" dirty="0" err="1" smtClean="0"/>
              <a:t>prah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nanosi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velikom</a:t>
            </a:r>
            <a:r>
              <a:rPr lang="en-US" dirty="0" smtClean="0"/>
              <a:t> </a:t>
            </a:r>
            <a:r>
              <a:rPr lang="en-US" dirty="0" err="1" smtClean="0"/>
              <a:t>brzinom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pod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mlaza</a:t>
            </a:r>
            <a:r>
              <a:rPr lang="en-US" dirty="0" smtClean="0"/>
              <a:t> </a:t>
            </a:r>
            <a:r>
              <a:rPr lang="en-US" dirty="0" err="1" smtClean="0"/>
              <a:t>gasa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Idealan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topljive</a:t>
            </a:r>
            <a:r>
              <a:rPr lang="en-US" dirty="0" smtClean="0"/>
              <a:t> </a:t>
            </a:r>
            <a:r>
              <a:rPr lang="en-US" dirty="0" err="1" smtClean="0"/>
              <a:t>prahove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3719208"/>
            <a:ext cx="4610100" cy="313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3276600" cy="239236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APS-air pressure plasma (u </a:t>
            </a:r>
            <a:r>
              <a:rPr lang="en-US" dirty="0" err="1" smtClean="0"/>
              <a:t>vazduhu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LPPS-low pressure plasma spraying (u </a:t>
            </a:r>
            <a:r>
              <a:rPr lang="en-US" dirty="0" err="1" smtClean="0"/>
              <a:t>vakuumu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3276600" y="3496235"/>
            <a:ext cx="5867400" cy="3361765"/>
            <a:chOff x="3276600" y="3496235"/>
            <a:chExt cx="5867400" cy="33617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6600" y="3496235"/>
              <a:ext cx="5867400" cy="336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114800" y="3505200"/>
              <a:ext cx="40386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Brzina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čestica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6600" y="4038600"/>
              <a:ext cx="12954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Plamenom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5029200"/>
              <a:ext cx="12192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El.lukom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5486400"/>
              <a:ext cx="12954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r>
                <a:rPr lang="en-US" dirty="0" smtClean="0">
                  <a:solidFill>
                    <a:schemeClr val="bg1"/>
                  </a:solidFill>
                </a:rPr>
                <a:t> APS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5955268"/>
              <a:ext cx="1219200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r>
                <a:rPr lang="en-US" dirty="0" smtClean="0">
                  <a:solidFill>
                    <a:schemeClr val="bg1"/>
                  </a:solidFill>
                </a:rPr>
                <a:t> LPPS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0" y="0"/>
            <a:ext cx="6096000" cy="3486426"/>
            <a:chOff x="-228600" y="0"/>
            <a:chExt cx="6096000" cy="3486426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28600" y="0"/>
              <a:ext cx="6096000" cy="348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09600" y="87868"/>
              <a:ext cx="40386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Temperatura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28600" y="609600"/>
              <a:ext cx="13716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Plamenom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52400" y="1600200"/>
              <a:ext cx="12192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El.lukom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52400" y="2133600"/>
              <a:ext cx="12192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52400" y="2590800"/>
              <a:ext cx="1219200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r>
                <a:rPr lang="en-US" dirty="0" smtClean="0">
                  <a:solidFill>
                    <a:schemeClr val="bg1"/>
                  </a:solidFill>
                </a:rPr>
                <a:t> LPPS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28600" y="2133600"/>
              <a:ext cx="1295400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Plazma</a:t>
              </a:r>
              <a:r>
                <a:rPr lang="en-US" dirty="0" smtClean="0">
                  <a:solidFill>
                    <a:schemeClr val="bg1"/>
                  </a:solidFill>
                </a:rPr>
                <a:t> APS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12"/>
          <p:cNvGrpSpPr/>
          <p:nvPr/>
        </p:nvGrpSpPr>
        <p:grpSpPr>
          <a:xfrm>
            <a:off x="1143000" y="1676400"/>
            <a:ext cx="6819900" cy="4572000"/>
            <a:chOff x="1143000" y="1676400"/>
            <a:chExt cx="6819900" cy="4572000"/>
          </a:xfrm>
        </p:grpSpPr>
        <p:grpSp>
          <p:nvGrpSpPr>
            <p:cNvPr id="13" name="Group 7"/>
            <p:cNvGrpSpPr/>
            <p:nvPr/>
          </p:nvGrpSpPr>
          <p:grpSpPr>
            <a:xfrm>
              <a:off x="1143000" y="1676400"/>
              <a:ext cx="6819900" cy="4572000"/>
              <a:chOff x="1676401" y="2667000"/>
              <a:chExt cx="5981699" cy="3886200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28800" y="2667000"/>
                <a:ext cx="5829300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828800" y="2667000"/>
                <a:ext cx="40386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76401" y="2667000"/>
                <a:ext cx="461665" cy="38745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bg1"/>
                    </a:solidFill>
                  </a:rPr>
                  <a:t>Temperatura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~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toplotna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energija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71800" y="6096000"/>
                <a:ext cx="403860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bg1"/>
                    </a:solidFill>
                  </a:rPr>
                  <a:t>Brzina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čestica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~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Kinetička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energija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343400" y="2450068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Plazma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4572000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HVOF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4038600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El.luk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4800600"/>
              <a:ext cx="1066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Plamen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Oksiacetilensko rezanje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Srodna</a:t>
            </a:r>
            <a:r>
              <a:rPr lang="en-US" dirty="0" smtClean="0"/>
              <a:t> </a:t>
            </a:r>
            <a:r>
              <a:rPr lang="en-US" dirty="0" err="1" smtClean="0"/>
              <a:t>tehnologija</a:t>
            </a:r>
            <a:r>
              <a:rPr lang="en-US" dirty="0" smtClean="0"/>
              <a:t> </a:t>
            </a:r>
            <a:r>
              <a:rPr lang="en-US" dirty="0" err="1" smtClean="0"/>
              <a:t>gasnom</a:t>
            </a:r>
            <a:r>
              <a:rPr lang="en-US" dirty="0" smtClean="0"/>
              <a:t> (</a:t>
            </a:r>
            <a:r>
              <a:rPr lang="en-US" dirty="0" err="1" smtClean="0"/>
              <a:t>oksiacetilenskom</a:t>
            </a:r>
            <a:r>
              <a:rPr lang="en-US" dirty="0" smtClean="0"/>
              <a:t>) </a:t>
            </a:r>
            <a:r>
              <a:rPr lang="en-US" dirty="0" err="1" smtClean="0"/>
              <a:t>zavarivanju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drugačiji</a:t>
            </a:r>
            <a:r>
              <a:rPr lang="en-US" dirty="0" smtClean="0"/>
              <a:t> </a:t>
            </a:r>
            <a:r>
              <a:rPr lang="en-US" dirty="0" err="1" smtClean="0"/>
              <a:t>gorionik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Rezanje</a:t>
            </a:r>
            <a:r>
              <a:rPr lang="en-US" dirty="0" smtClean="0"/>
              <a:t> se </a:t>
            </a:r>
            <a:r>
              <a:rPr lang="en-US" dirty="0" err="1" smtClean="0"/>
              <a:t>vrši</a:t>
            </a:r>
            <a:r>
              <a:rPr lang="en-US" dirty="0" smtClean="0"/>
              <a:t> u </a:t>
            </a:r>
            <a:r>
              <a:rPr lang="en-US" dirty="0" err="1" smtClean="0"/>
              <a:t>koracima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Predgrevanje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1100-1300</a:t>
            </a:r>
            <a:r>
              <a:rPr lang="en-US" baseline="30000" dirty="0" smtClean="0"/>
              <a:t>o</a:t>
            </a:r>
            <a:r>
              <a:rPr lang="en-US" dirty="0" smtClean="0"/>
              <a:t>C (</a:t>
            </a:r>
            <a:r>
              <a:rPr lang="en-US" dirty="0" err="1" smtClean="0"/>
              <a:t>crvena</a:t>
            </a:r>
            <a:r>
              <a:rPr lang="en-US" dirty="0" smtClean="0"/>
              <a:t> </a:t>
            </a:r>
            <a:r>
              <a:rPr lang="en-US" dirty="0" err="1" smtClean="0"/>
              <a:t>boja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Puštanje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reakcija</a:t>
            </a:r>
            <a:r>
              <a:rPr lang="en-US" dirty="0" smtClean="0"/>
              <a:t>: 2Fe + 1,5O</a:t>
            </a:r>
            <a:r>
              <a:rPr lang="en-US" baseline="-25000" dirty="0" smtClean="0"/>
              <a:t>2</a:t>
            </a:r>
            <a:r>
              <a:rPr lang="en-US" dirty="0" smtClean="0"/>
              <a:t>       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Topljenje</a:t>
            </a:r>
            <a:r>
              <a:rPr lang="en-US" dirty="0" smtClean="0"/>
              <a:t>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izduvavanje</a:t>
            </a:r>
            <a:r>
              <a:rPr lang="en-US" dirty="0" smtClean="0"/>
              <a:t> </a:t>
            </a:r>
            <a:r>
              <a:rPr lang="en-US" dirty="0" err="1" smtClean="0"/>
              <a:t>strujom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</a:p>
          <a:p>
            <a:pPr marL="514350" indent="-514350"/>
            <a:r>
              <a:rPr lang="en-US" dirty="0" smtClean="0"/>
              <a:t>Gas (</a:t>
            </a:r>
            <a:r>
              <a:rPr lang="en-US" dirty="0" err="1" smtClean="0"/>
              <a:t>acetilen</a:t>
            </a:r>
            <a:r>
              <a:rPr lang="en-US" dirty="0" smtClean="0"/>
              <a:t>, </a:t>
            </a:r>
            <a:r>
              <a:rPr lang="en-US" dirty="0" err="1" smtClean="0"/>
              <a:t>propan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butan</a:t>
            </a:r>
            <a:r>
              <a:rPr lang="en-US" dirty="0" smtClean="0"/>
              <a:t>) </a:t>
            </a:r>
            <a:r>
              <a:rPr lang="en-US" dirty="0" err="1" smtClean="0"/>
              <a:t>sa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predgrevaju</a:t>
            </a:r>
            <a:r>
              <a:rPr lang="en-US" dirty="0" smtClean="0"/>
              <a:t>, a </a:t>
            </a:r>
            <a:r>
              <a:rPr lang="en-US" dirty="0" err="1" smtClean="0"/>
              <a:t>dodatna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reže</a:t>
            </a:r>
            <a:r>
              <a:rPr lang="en-US" dirty="0" smtClean="0"/>
              <a:t> metal. 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24600" y="4191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debljina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navarivanje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Postizanje</a:t>
            </a:r>
            <a:r>
              <a:rPr lang="en-US" dirty="0" smtClean="0"/>
              <a:t> </a:t>
            </a:r>
            <a:r>
              <a:rPr lang="en-US" dirty="0" err="1" smtClean="0"/>
              <a:t>samooštrenja</a:t>
            </a:r>
            <a:r>
              <a:rPr lang="en-US" dirty="0" smtClean="0"/>
              <a:t>- primer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navarivanja</a:t>
            </a:r>
            <a:r>
              <a:rPr lang="en-US" dirty="0" smtClean="0"/>
              <a:t> </a:t>
            </a:r>
            <a:r>
              <a:rPr lang="en-US" dirty="0" err="1" smtClean="0"/>
              <a:t>raonika</a:t>
            </a:r>
            <a:r>
              <a:rPr lang="en-US" dirty="0" smtClean="0"/>
              <a:t> (</a:t>
            </a: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potrošnja</a:t>
            </a:r>
            <a:r>
              <a:rPr lang="en-US" dirty="0" smtClean="0"/>
              <a:t> </a:t>
            </a:r>
            <a:r>
              <a:rPr lang="en-US" dirty="0" err="1" smtClean="0"/>
              <a:t>goriva</a:t>
            </a:r>
            <a:r>
              <a:rPr lang="en-US" dirty="0" smtClean="0"/>
              <a:t>, </a:t>
            </a:r>
            <a:r>
              <a:rPr lang="en-US" dirty="0" err="1" smtClean="0"/>
              <a:t>duži</a:t>
            </a:r>
            <a:r>
              <a:rPr lang="en-US" dirty="0" smtClean="0"/>
              <a:t> </a:t>
            </a:r>
            <a:r>
              <a:rPr lang="en-US" dirty="0" err="1" smtClean="0"/>
              <a:t>radni</a:t>
            </a:r>
            <a:r>
              <a:rPr lang="en-US" dirty="0" smtClean="0"/>
              <a:t> </a:t>
            </a:r>
            <a:r>
              <a:rPr lang="en-US" dirty="0" err="1" smtClean="0"/>
              <a:t>vek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naknadno</a:t>
            </a:r>
            <a:r>
              <a:rPr lang="en-US" dirty="0" smtClean="0"/>
              <a:t> </a:t>
            </a:r>
            <a:r>
              <a:rPr lang="en-US" dirty="0" err="1" smtClean="0"/>
              <a:t>brušenje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Nezamenljiv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nanošenje</a:t>
            </a:r>
            <a:r>
              <a:rPr lang="en-US" dirty="0" smtClean="0"/>
              <a:t> </a:t>
            </a:r>
            <a:r>
              <a:rPr lang="en-US" dirty="0" err="1" smtClean="0"/>
              <a:t>keramičkih</a:t>
            </a:r>
            <a:r>
              <a:rPr lang="en-US" dirty="0" smtClean="0"/>
              <a:t> </a:t>
            </a:r>
            <a:r>
              <a:rPr lang="en-US" dirty="0" err="1" smtClean="0"/>
              <a:t>slojeva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lopatice</a:t>
            </a:r>
            <a:r>
              <a:rPr lang="en-US" dirty="0" smtClean="0"/>
              <a:t> </a:t>
            </a:r>
            <a:r>
              <a:rPr lang="en-US" dirty="0" err="1" smtClean="0"/>
              <a:t>turbina</a:t>
            </a:r>
            <a:r>
              <a:rPr lang="en-US" dirty="0" smtClean="0"/>
              <a:t> </a:t>
            </a:r>
            <a:r>
              <a:rPr lang="en-US" dirty="0" err="1" smtClean="0"/>
              <a:t>čime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se </a:t>
            </a:r>
            <a:r>
              <a:rPr lang="en-US" dirty="0" err="1" smtClean="0"/>
              <a:t>produžava</a:t>
            </a:r>
            <a:r>
              <a:rPr lang="en-US" dirty="0" smtClean="0"/>
              <a:t> </a:t>
            </a:r>
            <a:r>
              <a:rPr lang="en-US" dirty="0" err="1" smtClean="0"/>
              <a:t>radni</a:t>
            </a:r>
            <a:r>
              <a:rPr lang="en-US" dirty="0" smtClean="0"/>
              <a:t> </a:t>
            </a:r>
            <a:r>
              <a:rPr lang="en-US" dirty="0" err="1" smtClean="0"/>
              <a:t>vek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povećava</a:t>
            </a:r>
            <a:r>
              <a:rPr lang="en-US" dirty="0" smtClean="0"/>
              <a:t> </a:t>
            </a:r>
            <a:r>
              <a:rPr lang="en-US" dirty="0" err="1" smtClean="0"/>
              <a:t>radna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Širok</a:t>
            </a:r>
            <a:r>
              <a:rPr lang="en-US" dirty="0" smtClean="0"/>
              <a:t> </a:t>
            </a:r>
            <a:r>
              <a:rPr lang="en-US" dirty="0" err="1" smtClean="0"/>
              <a:t>dijapazon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, </a:t>
            </a:r>
            <a:r>
              <a:rPr lang="en-US" dirty="0" err="1" smtClean="0"/>
              <a:t>uključujući</a:t>
            </a:r>
            <a:r>
              <a:rPr lang="en-US" dirty="0" smtClean="0"/>
              <a:t> </a:t>
            </a:r>
            <a:r>
              <a:rPr lang="en-US" dirty="0" err="1" smtClean="0"/>
              <a:t>keramike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metal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prvo</a:t>
            </a:r>
            <a:r>
              <a:rPr lang="en-US" dirty="0" smtClean="0"/>
              <a:t> </a:t>
            </a:r>
            <a:r>
              <a:rPr lang="en-US" dirty="0" err="1" smtClean="0"/>
              <a:t>sloj</a:t>
            </a:r>
            <a:r>
              <a:rPr lang="en-US" dirty="0" smtClean="0"/>
              <a:t> </a:t>
            </a:r>
            <a:r>
              <a:rPr lang="en-US" dirty="0" err="1" smtClean="0"/>
              <a:t>keramike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,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keramika</a:t>
            </a:r>
            <a:r>
              <a:rPr lang="en-US" dirty="0" smtClean="0"/>
              <a:t>)</a:t>
            </a:r>
            <a:endParaRPr lang="sr-Latn-C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534400" cy="5592763"/>
          </a:xfrm>
        </p:spPr>
        <p:txBody>
          <a:bodyPr/>
          <a:lstStyle/>
          <a:p>
            <a:r>
              <a:rPr lang="en-US" u="sng" dirty="0" err="1" smtClean="0"/>
              <a:t>Gorionici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rezanje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24200" y="152400"/>
            <a:ext cx="6019800" cy="5029200"/>
            <a:chOff x="2895600" y="685800"/>
            <a:chExt cx="5943600" cy="5029200"/>
          </a:xfrm>
        </p:grpSpPr>
        <p:pic>
          <p:nvPicPr>
            <p:cNvPr id="1026" name="Picture 2" descr="File:Types of gas torch hea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762000"/>
              <a:ext cx="5715000" cy="49530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648200" y="685800"/>
              <a:ext cx="838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err="1" smtClean="0"/>
                <a:t>cevi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25073" y="2667000"/>
              <a:ext cx="10851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err="1" smtClean="0"/>
                <a:t>ili</a:t>
              </a:r>
              <a:r>
                <a:rPr lang="en-US" dirty="0" smtClean="0"/>
                <a:t> 3 </a:t>
              </a:r>
              <a:r>
                <a:rPr lang="en-US" dirty="0" err="1" smtClean="0"/>
                <a:t>cevi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2800" y="762000"/>
              <a:ext cx="1676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err="1" smtClean="0"/>
                <a:t>creva</a:t>
              </a:r>
              <a:r>
                <a:rPr lang="en-US" dirty="0" smtClean="0"/>
                <a:t> </a:t>
              </a:r>
              <a:r>
                <a:rPr lang="en-US" dirty="0" err="1" smtClean="0"/>
                <a:t>za</a:t>
              </a:r>
              <a:r>
                <a:rPr lang="en-US" dirty="0" smtClean="0"/>
                <a:t> gas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2590800"/>
              <a:ext cx="1524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err="1" smtClean="0"/>
                <a:t>creva</a:t>
              </a:r>
              <a:r>
                <a:rPr lang="en-US" dirty="0" smtClean="0"/>
                <a:t> </a:t>
              </a:r>
              <a:r>
                <a:rPr lang="en-US" dirty="0" err="1" smtClean="0"/>
                <a:t>za</a:t>
              </a:r>
              <a:r>
                <a:rPr lang="en-US" dirty="0" smtClean="0"/>
                <a:t> gas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2286000"/>
              <a:ext cx="1143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Poluga</a:t>
              </a:r>
              <a:r>
                <a:rPr lang="en-US" dirty="0" smtClean="0"/>
                <a:t> </a:t>
              </a:r>
              <a:r>
                <a:rPr lang="en-US" dirty="0" err="1" smtClean="0"/>
                <a:t>za</a:t>
              </a:r>
              <a:r>
                <a:rPr lang="en-US" dirty="0" smtClean="0"/>
                <a:t> </a:t>
              </a:r>
              <a:r>
                <a:rPr lang="en-US" dirty="0" err="1" smtClean="0"/>
                <a:t>kiseonik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49838" y="3505200"/>
              <a:ext cx="2743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4191000"/>
              <a:ext cx="41148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39000" y="1295400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Ventili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gas </a:t>
            </a:r>
            <a:r>
              <a:rPr lang="en-US" dirty="0" err="1" smtClean="0"/>
              <a:t>i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3124200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Ventili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gas </a:t>
            </a:r>
            <a:r>
              <a:rPr lang="en-US" dirty="0" err="1" smtClean="0"/>
              <a:t>i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0508765">
            <a:off x="3164625" y="947602"/>
            <a:ext cx="762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86519">
            <a:off x="2490430" y="2305453"/>
            <a:ext cx="15795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92314" y="4724400"/>
            <a:ext cx="407488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648200" y="4038600"/>
            <a:ext cx="431074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1"/>
            <a:ext cx="8534400" cy="2362199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 smtClean="0"/>
              <a:t>Specifičnosti</a:t>
            </a:r>
            <a:r>
              <a:rPr lang="sr-Latn-CS" dirty="0" smtClean="0"/>
              <a:t>:</a:t>
            </a:r>
          </a:p>
          <a:p>
            <a:pPr>
              <a:buFontTx/>
              <a:buChar char="-"/>
            </a:pPr>
            <a:r>
              <a:rPr lang="sr-Latn-CS" sz="2800" dirty="0" smtClean="0"/>
              <a:t>Koriste se za rezanje niskougljeničnih i niskolegiranih čelika, obično do 300 mm, a moguće je i do 2000 mm</a:t>
            </a:r>
          </a:p>
          <a:p>
            <a:pPr>
              <a:buFontTx/>
              <a:buChar char="-"/>
            </a:pPr>
            <a:r>
              <a:rPr lang="sr-Latn-CS" sz="2800" dirty="0" smtClean="0"/>
              <a:t>Za debljine preko 5 mm, ekonomičnije od mašinskog rezanja</a:t>
            </a:r>
          </a:p>
          <a:p>
            <a:pPr>
              <a:buFontTx/>
              <a:buChar char="-"/>
            </a:pPr>
            <a:r>
              <a:rPr lang="sr-Latn-CS" sz="2800" dirty="0" smtClean="0"/>
              <a:t>Za %C do 0,3 % ne dolazi do zakaljenja u ZUT-u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214906"/>
            <a:ext cx="4648200" cy="264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27432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CS" sz="2400" dirty="0" smtClean="0"/>
              <a:t>   </a:t>
            </a:r>
            <a:r>
              <a:rPr lang="sr-Latn-CS" sz="2600" dirty="0" smtClean="0"/>
              <a:t>Kvalitet površine je vrlo visok, ekvivalentan finoj obradi struganjem</a:t>
            </a:r>
          </a:p>
          <a:p>
            <a:pPr>
              <a:buFontTx/>
              <a:buChar char="-"/>
            </a:pPr>
            <a:r>
              <a:rPr lang="sr-Latn-CS" sz="2600" dirty="0" smtClean="0"/>
              <a:t> U slučaju direktnog topljenja železa, rez je hrapav, što nije adekvatno </a:t>
            </a:r>
          </a:p>
          <a:p>
            <a:pPr>
              <a:buFontTx/>
              <a:buChar char="-"/>
            </a:pPr>
            <a:r>
              <a:rPr lang="sr-Latn-CS" sz="2600" dirty="0" smtClean="0"/>
              <a:t>   Mogućnost automatizacije, pri čemu je ova tehnologija od velike koristi za pripremu šava.</a:t>
            </a:r>
          </a:p>
          <a:p>
            <a:endParaRPr lang="sr-Latn-C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9200" y="2895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/>
              <a:t>* Gorionici za rezanje se obeležavaju sa 1-6, za rezanje limova 3-10 i 200-300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Rezanje plazmom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630271" y="2514600"/>
            <a:ext cx="45137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53340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Plazma (visoko jonizovan gas) dobijena između elektrode od volframa i osnovnog materijala udara u površinu metala koji se reže.</a:t>
            </a:r>
          </a:p>
          <a:p>
            <a:r>
              <a:rPr lang="sr-Latn-CS" dirty="0" smtClean="0"/>
              <a:t>Koristi se jednosmerna struje prave polarnosti</a:t>
            </a:r>
          </a:p>
          <a:p>
            <a:r>
              <a:rPr lang="sr-Latn-CS" dirty="0" smtClean="0"/>
              <a:t>Tempreatura od 20000-30000</a:t>
            </a:r>
            <a:r>
              <a:rPr lang="sr-Latn-CS" baseline="30000" dirty="0" smtClean="0"/>
              <a:t>o</a:t>
            </a:r>
            <a:r>
              <a:rPr lang="sr-Latn-CS" dirty="0" smtClean="0"/>
              <a:t>C omogućava rezanje svih metala.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Elektrolučno rezanje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sr-Latn-CS" dirty="0" smtClean="0"/>
              <a:t>Najbolje je koristiti grafitne elektrode koje daju tanji rez boljeg kvaliteta površine</a:t>
            </a:r>
          </a:p>
          <a:p>
            <a:r>
              <a:rPr lang="sr-Latn-CS" dirty="0" smtClean="0"/>
              <a:t>Pri upotrebi metalnih elektroda, koristi se specijalna obloga za povećanje stabilnsti luka i usporavanje topljenja jezgra</a:t>
            </a:r>
          </a:p>
          <a:p>
            <a:r>
              <a:rPr lang="sr-Latn-CS" dirty="0" smtClean="0"/>
              <a:t>Kvalitet manji nego kod oksiacetilenskog rezanja, pa se najčešće koristi za rezanje metalnog otpada</a:t>
            </a:r>
          </a:p>
          <a:p>
            <a:r>
              <a:rPr lang="sr-Latn-CS" dirty="0" smtClean="0"/>
              <a:t>Obično se koristi do debljina 20-30mm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Rezanje pod vodom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Najveći problem je hlađenje od vode.</a:t>
            </a:r>
          </a:p>
          <a:p>
            <a:r>
              <a:rPr lang="sr-Latn-CS" dirty="0" smtClean="0"/>
              <a:t>Koriste se sledeći postupci:</a:t>
            </a:r>
          </a:p>
          <a:p>
            <a:pPr>
              <a:buNone/>
            </a:pPr>
            <a:r>
              <a:rPr lang="sr-Latn-CS" dirty="0" smtClean="0"/>
              <a:t>1. </a:t>
            </a:r>
            <a:r>
              <a:rPr lang="sr-Latn-CS" u="sng" dirty="0" smtClean="0"/>
              <a:t>Oksiacetilensko rezanje</a:t>
            </a:r>
            <a:r>
              <a:rPr lang="sr-Latn-CS" dirty="0" smtClean="0"/>
              <a:t>-paljenje na vazduhu, potrebno pojačano predgrevanje</a:t>
            </a:r>
          </a:p>
          <a:p>
            <a:pPr>
              <a:buNone/>
            </a:pPr>
            <a:r>
              <a:rPr lang="sr-Latn-CS" dirty="0" smtClean="0"/>
              <a:t>2. </a:t>
            </a:r>
            <a:r>
              <a:rPr lang="sr-Latn-CS" u="sng" dirty="0" smtClean="0"/>
              <a:t>Elektrolučno rezanje</a:t>
            </a:r>
            <a:r>
              <a:rPr lang="sr-Latn-CS" dirty="0" smtClean="0"/>
              <a:t>-obloga je vodonepropusna, potrebna pojačana struja, debljine do 10-15mm,</a:t>
            </a:r>
          </a:p>
          <a:p>
            <a:pPr>
              <a:buNone/>
            </a:pPr>
            <a:r>
              <a:rPr lang="sr-Latn-CS" dirty="0" smtClean="0"/>
              <a:t>3. </a:t>
            </a:r>
            <a:r>
              <a:rPr lang="sr-Latn-CS" u="sng" dirty="0" smtClean="0"/>
              <a:t>Elektrolučno-kiseonično rezanje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3. </a:t>
            </a:r>
            <a:r>
              <a:rPr lang="sr-Latn-CS" u="sng" dirty="0" smtClean="0"/>
              <a:t>Elektrolučno-kiseonično rezanje </a:t>
            </a:r>
            <a:r>
              <a:rPr lang="sr-Latn-CS" dirty="0" smtClean="0"/>
              <a:t>– el.luk vrši predgrevanje, a kiseonik vrši rezanje metala (deb</a:t>
            </a:r>
            <a:r>
              <a:rPr lang="en-US" dirty="0" smtClean="0"/>
              <a:t>l</a:t>
            </a:r>
            <a:r>
              <a:rPr lang="sr-Latn-CS" dirty="0" smtClean="0"/>
              <a:t>jine do 120 mm, grafitna ili metalna cevasta elektroda, vodonepropusni premaz); kiseonik prolazi kroz koncentrični otvor kroz metalnu cev</a:t>
            </a:r>
          </a:p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733800"/>
            <a:ext cx="563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1198</Words>
  <Application>Microsoft Office PowerPoint</Application>
  <PresentationFormat>On-screen Show (4:3)</PresentationFormat>
  <Paragraphs>166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TEHNOLOGIJA ZAVARIVANJA</vt:lpstr>
      <vt:lpstr>Tehnologije srodne zavarivanju</vt:lpstr>
      <vt:lpstr>Oksiacetilensko rezanje</vt:lpstr>
      <vt:lpstr>PowerPoint Presentation</vt:lpstr>
      <vt:lpstr>PowerPoint Presentation</vt:lpstr>
      <vt:lpstr>Rezanje plazmom</vt:lpstr>
      <vt:lpstr>Elektrolučno rezanje</vt:lpstr>
      <vt:lpstr>Rezanje pod vodom</vt:lpstr>
      <vt:lpstr>PowerPoint Presentation</vt:lpstr>
      <vt:lpstr>Lemljenje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Navarivanje tvrdih legura</vt:lpstr>
      <vt:lpstr>Tehnike nanošenja</vt:lpstr>
      <vt:lpstr>Elektrolučno navarivanje</vt:lpstr>
      <vt:lpstr>PowerPoint Presentation</vt:lpstr>
      <vt:lpstr>Gasno navarivanje</vt:lpstr>
      <vt:lpstr>Metalizacija</vt:lpstr>
      <vt:lpstr>Plamenom i prahom  (Combustion powder spraying)</vt:lpstr>
      <vt:lpstr>Plamenom i žicom  (Combustion wire spraying) </vt:lpstr>
      <vt:lpstr>High velocity oxy fuel (HVOF)</vt:lpstr>
      <vt:lpstr>Električnim lukom (Electric Arc)</vt:lpstr>
      <vt:lpstr>Plazma (Plasma)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68</cp:revision>
  <dcterms:created xsi:type="dcterms:W3CDTF">2014-04-10T12:26:01Z</dcterms:created>
  <dcterms:modified xsi:type="dcterms:W3CDTF">2015-09-16T07:50:53Z</dcterms:modified>
</cp:coreProperties>
</file>